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3"/>
  </p:handoutMasterIdLst>
  <p:sldIdLst>
    <p:sldId id="256" r:id="rId2"/>
  </p:sldIdLst>
  <p:sldSz cx="30267275" cy="42794238"/>
  <p:notesSz cx="9271000" cy="7010400"/>
  <p:defaultTextStyle>
    <a:defPPr>
      <a:defRPr lang="en-US"/>
    </a:defPPr>
    <a:lvl1pPr marL="0" algn="l" defTabSz="4174843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1pPr>
    <a:lvl2pPr marL="2087422" algn="l" defTabSz="4174843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2pPr>
    <a:lvl3pPr marL="4174843" algn="l" defTabSz="4174843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3pPr>
    <a:lvl4pPr marL="6262266" algn="l" defTabSz="4174843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4pPr>
    <a:lvl5pPr marL="8349688" algn="l" defTabSz="4174843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5pPr>
    <a:lvl6pPr marL="10437110" algn="l" defTabSz="4174843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6pPr>
    <a:lvl7pPr marL="12524531" algn="l" defTabSz="4174843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7pPr>
    <a:lvl8pPr marL="14611953" algn="l" defTabSz="4174843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8pPr>
    <a:lvl9pPr marL="16699377" algn="l" defTabSz="4174843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3479">
          <p15:clr>
            <a:srgbClr val="A4A3A4"/>
          </p15:clr>
        </p15:guide>
        <p15:guide id="2" pos="95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4F6228"/>
    <a:srgbClr val="E46C0A"/>
    <a:srgbClr val="403152"/>
    <a:srgbClr val="10253F"/>
    <a:srgbClr val="215968"/>
    <a:srgbClr val="1E1C11"/>
    <a:srgbClr val="984807"/>
    <a:srgbClr val="953735"/>
    <a:srgbClr val="C9F1FF"/>
    <a:srgbClr val="D2ECB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50" d="100"/>
          <a:sy n="50" d="100"/>
        </p:scale>
        <p:origin x="-1566" y="6738"/>
      </p:cViewPr>
      <p:guideLst>
        <p:guide orient="horz" pos="13479"/>
        <p:guide pos="95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17433" cy="350520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51421" y="0"/>
            <a:ext cx="4017433" cy="350520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/>
            </a:lvl1pPr>
          </a:lstStyle>
          <a:p>
            <a:fld id="{9281E4DE-EB0E-4FB2-BE29-FC865D9A50F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17433" cy="35052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51421" y="6658664"/>
            <a:ext cx="4017433" cy="35052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/>
            </a:lvl1pPr>
          </a:lstStyle>
          <a:p>
            <a:fld id="{DE247C12-2C6F-4F8F-A764-8CB2FE9A43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467912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gif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718148" y="742955"/>
            <a:ext cx="22093242" cy="3714778"/>
          </a:xfrm>
        </p:spPr>
        <p:txBody>
          <a:bodyPr/>
          <a:lstStyle>
            <a:lvl1pPr marL="0" indent="0">
              <a:buNone/>
              <a:defRPr sz="12700"/>
            </a:lvl1pPr>
          </a:lstStyle>
          <a:p>
            <a:pPr algn="ctr"/>
            <a:r>
              <a:rPr lang="en-US" sz="64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This is a Scientific Poster Template created by </a:t>
            </a:r>
            <a:r>
              <a:rPr lang="en-US" sz="6400" b="1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Graphicsland</a:t>
            </a:r>
            <a:r>
              <a:rPr lang="en-US" sz="64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 &amp; MakeSigns.com </a:t>
            </a:r>
            <a:br>
              <a:rPr lang="en-US" sz="64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</a:br>
            <a:r>
              <a:rPr lang="en-US" sz="64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Your poster title would go on these lines</a:t>
            </a:r>
            <a:endParaRPr lang="en-US" sz="64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8148" y="5052098"/>
            <a:ext cx="22093242" cy="2377457"/>
          </a:xfrm>
        </p:spPr>
        <p:txBody>
          <a:bodyPr/>
          <a:lstStyle>
            <a:lvl1pPr marL="0" indent="0">
              <a:buNone/>
              <a:defRPr sz="12700"/>
            </a:lvl1pPr>
          </a:lstStyle>
          <a:p>
            <a:pPr algn="ctr"/>
            <a: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  <a:t>Author Name, RN</a:t>
            </a:r>
            <a:r>
              <a:rPr lang="en-US" sz="4300" baseline="30000" dirty="0" smtClean="0">
                <a:solidFill>
                  <a:schemeClr val="bg1"/>
                </a:solidFill>
                <a:cs typeface="Arial" pitchFamily="34" charset="0"/>
              </a:rPr>
              <a:t>1</a:t>
            </a:r>
            <a: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  <a:t>; Author Name, Ph.D</a:t>
            </a:r>
            <a:r>
              <a:rPr lang="en-US" sz="4300" baseline="30000" dirty="0" smtClean="0">
                <a:solidFill>
                  <a:schemeClr val="bg1"/>
                </a:solidFill>
                <a:cs typeface="Arial" pitchFamily="34" charset="0"/>
              </a:rPr>
              <a:t>2</a:t>
            </a:r>
            <a: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  <a:t>, Author Name, RN</a:t>
            </a:r>
            <a:r>
              <a:rPr lang="en-US" sz="4300" baseline="30000" dirty="0" smtClean="0">
                <a:solidFill>
                  <a:schemeClr val="bg1"/>
                </a:solidFill>
                <a:cs typeface="Arial" pitchFamily="34" charset="0"/>
              </a:rPr>
              <a:t>2,3</a:t>
            </a:r>
            <a: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  <a:t>; Author Name, Ph.D</a:t>
            </a:r>
            <a:r>
              <a:rPr lang="en-US" sz="4300" baseline="30000" dirty="0" smtClean="0">
                <a:solidFill>
                  <a:schemeClr val="bg1"/>
                </a:solidFill>
                <a:cs typeface="Arial" pitchFamily="34" charset="0"/>
              </a:rPr>
              <a:t>1,4</a:t>
            </a:r>
            <a: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  <a:t> </a:t>
            </a:r>
            <a:b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</a:br>
            <a:r>
              <a:rPr lang="en-US" sz="4300" baseline="30000" dirty="0" smtClean="0">
                <a:solidFill>
                  <a:schemeClr val="bg1"/>
                </a:solidFill>
                <a:cs typeface="Arial" pitchFamily="34" charset="0"/>
              </a:rPr>
              <a:t>1</a:t>
            </a:r>
            <a: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  <a:t>Name of University, City, State; </a:t>
            </a:r>
            <a:r>
              <a:rPr lang="en-US" sz="4300" baseline="30000" dirty="0" smtClean="0">
                <a:solidFill>
                  <a:schemeClr val="bg1"/>
                </a:solidFill>
                <a:cs typeface="Arial" pitchFamily="34" charset="0"/>
              </a:rPr>
              <a:t>2</a:t>
            </a:r>
            <a: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  <a:t>Name of University, City, State; </a:t>
            </a:r>
            <a:r>
              <a:rPr lang="en-US" sz="4300" baseline="30000" dirty="0" smtClean="0">
                <a:solidFill>
                  <a:schemeClr val="bg1"/>
                </a:solidFill>
                <a:cs typeface="Arial" pitchFamily="34" charset="0"/>
              </a:rPr>
              <a:t>3</a:t>
            </a:r>
            <a: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  <a:t>Name of University, City, State; </a:t>
            </a:r>
            <a:r>
              <a:rPr lang="en-US" sz="4300" baseline="30000" dirty="0" smtClean="0">
                <a:solidFill>
                  <a:schemeClr val="bg1"/>
                </a:solidFill>
                <a:cs typeface="Arial" pitchFamily="34" charset="0"/>
              </a:rPr>
              <a:t>4</a:t>
            </a:r>
            <a:r>
              <a:rPr lang="en-US" sz="4300" dirty="0" smtClean="0">
                <a:solidFill>
                  <a:schemeClr val="bg1"/>
                </a:solidFill>
                <a:cs typeface="Arial" pitchFamily="34" charset="0"/>
              </a:rPr>
              <a:t>Name of University, City, State; </a:t>
            </a:r>
            <a:endParaRPr lang="en-US" sz="43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042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56646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999690" y="5487968"/>
            <a:ext cx="24513342" cy="11684214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49165" y="5487968"/>
            <a:ext cx="73046073" cy="116842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3469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94413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07" y="27499266"/>
            <a:ext cx="25727184" cy="8499411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907" y="18138027"/>
            <a:ext cx="25727184" cy="9361236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87422" indent="0">
              <a:buNone/>
              <a:defRPr sz="8300">
                <a:solidFill>
                  <a:schemeClr val="tx1">
                    <a:tint val="75000"/>
                  </a:schemeClr>
                </a:solidFill>
              </a:defRPr>
            </a:lvl2pPr>
            <a:lvl3pPr marL="4174843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226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4968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3711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453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195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69937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52968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49163" y="31956997"/>
            <a:ext cx="48779705" cy="90373113"/>
          </a:xfrm>
        </p:spPr>
        <p:txBody>
          <a:bodyPr/>
          <a:lstStyle>
            <a:lvl1pPr>
              <a:defRPr sz="12700"/>
            </a:lvl1pPr>
            <a:lvl2pPr>
              <a:defRPr sz="109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733325" y="31956997"/>
            <a:ext cx="48779709" cy="90373113"/>
          </a:xfrm>
        </p:spPr>
        <p:txBody>
          <a:bodyPr/>
          <a:lstStyle>
            <a:lvl1pPr>
              <a:defRPr sz="12700"/>
            </a:lvl1pPr>
            <a:lvl2pPr>
              <a:defRPr sz="109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17245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64" y="1713755"/>
            <a:ext cx="27240547" cy="7132373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65" y="9579177"/>
            <a:ext cx="13373303" cy="3992144"/>
          </a:xfrm>
        </p:spPr>
        <p:txBody>
          <a:bodyPr anchor="b"/>
          <a:lstStyle>
            <a:lvl1pPr marL="0" indent="0">
              <a:buNone/>
              <a:defRPr sz="10900" b="1"/>
            </a:lvl1pPr>
            <a:lvl2pPr marL="2087422" indent="0">
              <a:buNone/>
              <a:defRPr sz="9200" b="1"/>
            </a:lvl2pPr>
            <a:lvl3pPr marL="4174843" indent="0">
              <a:buNone/>
              <a:defRPr sz="8300" b="1"/>
            </a:lvl3pPr>
            <a:lvl4pPr marL="6262266" indent="0">
              <a:buNone/>
              <a:defRPr sz="7300" b="1"/>
            </a:lvl4pPr>
            <a:lvl5pPr marL="8349688" indent="0">
              <a:buNone/>
              <a:defRPr sz="7300" b="1"/>
            </a:lvl5pPr>
            <a:lvl6pPr marL="10437110" indent="0">
              <a:buNone/>
              <a:defRPr sz="7300" b="1"/>
            </a:lvl6pPr>
            <a:lvl7pPr marL="12524531" indent="0">
              <a:buNone/>
              <a:defRPr sz="7300" b="1"/>
            </a:lvl7pPr>
            <a:lvl8pPr marL="14611953" indent="0">
              <a:buNone/>
              <a:defRPr sz="7300" b="1"/>
            </a:lvl8pPr>
            <a:lvl9pPr marL="16699377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365" y="13571322"/>
            <a:ext cx="13373303" cy="24656220"/>
          </a:xfrm>
        </p:spPr>
        <p:txBody>
          <a:bodyPr/>
          <a:lstStyle>
            <a:lvl1pPr>
              <a:defRPr sz="10900"/>
            </a:lvl1pPr>
            <a:lvl2pPr>
              <a:defRPr sz="9200"/>
            </a:lvl2pPr>
            <a:lvl3pPr>
              <a:defRPr sz="83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5357" y="9579177"/>
            <a:ext cx="13378556" cy="3992144"/>
          </a:xfrm>
        </p:spPr>
        <p:txBody>
          <a:bodyPr anchor="b"/>
          <a:lstStyle>
            <a:lvl1pPr marL="0" indent="0">
              <a:buNone/>
              <a:defRPr sz="10900" b="1"/>
            </a:lvl1pPr>
            <a:lvl2pPr marL="2087422" indent="0">
              <a:buNone/>
              <a:defRPr sz="9200" b="1"/>
            </a:lvl2pPr>
            <a:lvl3pPr marL="4174843" indent="0">
              <a:buNone/>
              <a:defRPr sz="8300" b="1"/>
            </a:lvl3pPr>
            <a:lvl4pPr marL="6262266" indent="0">
              <a:buNone/>
              <a:defRPr sz="7300" b="1"/>
            </a:lvl4pPr>
            <a:lvl5pPr marL="8349688" indent="0">
              <a:buNone/>
              <a:defRPr sz="7300" b="1"/>
            </a:lvl5pPr>
            <a:lvl6pPr marL="10437110" indent="0">
              <a:buNone/>
              <a:defRPr sz="7300" b="1"/>
            </a:lvl6pPr>
            <a:lvl7pPr marL="12524531" indent="0">
              <a:buNone/>
              <a:defRPr sz="7300" b="1"/>
            </a:lvl7pPr>
            <a:lvl8pPr marL="14611953" indent="0">
              <a:buNone/>
              <a:defRPr sz="7300" b="1"/>
            </a:lvl8pPr>
            <a:lvl9pPr marL="16699377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5357" y="13571322"/>
            <a:ext cx="13378556" cy="24656220"/>
          </a:xfrm>
        </p:spPr>
        <p:txBody>
          <a:bodyPr/>
          <a:lstStyle>
            <a:lvl1pPr>
              <a:defRPr sz="10900"/>
            </a:lvl1pPr>
            <a:lvl2pPr>
              <a:defRPr sz="9200"/>
            </a:lvl2pPr>
            <a:lvl3pPr>
              <a:defRPr sz="83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47019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6342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860914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66" y="1703845"/>
            <a:ext cx="9957725" cy="7251246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3663" y="1703847"/>
            <a:ext cx="16920248" cy="36523697"/>
          </a:xfrm>
        </p:spPr>
        <p:txBody>
          <a:bodyPr/>
          <a:lstStyle>
            <a:lvl1pPr>
              <a:defRPr sz="14600"/>
            </a:lvl1pPr>
            <a:lvl2pPr>
              <a:defRPr sz="12700"/>
            </a:lvl2pPr>
            <a:lvl3pPr>
              <a:defRPr sz="109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366" y="8955093"/>
            <a:ext cx="9957725" cy="29272452"/>
          </a:xfrm>
        </p:spPr>
        <p:txBody>
          <a:bodyPr/>
          <a:lstStyle>
            <a:lvl1pPr marL="0" indent="0">
              <a:buNone/>
              <a:defRPr sz="6400"/>
            </a:lvl1pPr>
            <a:lvl2pPr marL="2087422" indent="0">
              <a:buNone/>
              <a:defRPr sz="5400"/>
            </a:lvl2pPr>
            <a:lvl3pPr marL="4174843" indent="0">
              <a:buNone/>
              <a:defRPr sz="4600"/>
            </a:lvl3pPr>
            <a:lvl4pPr marL="6262266" indent="0">
              <a:buNone/>
              <a:defRPr sz="4100"/>
            </a:lvl4pPr>
            <a:lvl5pPr marL="8349688" indent="0">
              <a:buNone/>
              <a:defRPr sz="4100"/>
            </a:lvl5pPr>
            <a:lvl6pPr marL="10437110" indent="0">
              <a:buNone/>
              <a:defRPr sz="4100"/>
            </a:lvl6pPr>
            <a:lvl7pPr marL="12524531" indent="0">
              <a:buNone/>
              <a:defRPr sz="4100"/>
            </a:lvl7pPr>
            <a:lvl8pPr marL="14611953" indent="0">
              <a:buNone/>
              <a:defRPr sz="4100"/>
            </a:lvl8pPr>
            <a:lvl9pPr marL="16699377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3331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2599" y="29955968"/>
            <a:ext cx="18160365" cy="3536473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2599" y="3823745"/>
            <a:ext cx="18160365" cy="25676543"/>
          </a:xfrm>
        </p:spPr>
        <p:txBody>
          <a:bodyPr/>
          <a:lstStyle>
            <a:lvl1pPr marL="0" indent="0">
              <a:buNone/>
              <a:defRPr sz="14600"/>
            </a:lvl1pPr>
            <a:lvl2pPr marL="2087422" indent="0">
              <a:buNone/>
              <a:defRPr sz="12700"/>
            </a:lvl2pPr>
            <a:lvl3pPr marL="4174843" indent="0">
              <a:buNone/>
              <a:defRPr sz="10900"/>
            </a:lvl3pPr>
            <a:lvl4pPr marL="6262266" indent="0">
              <a:buNone/>
              <a:defRPr sz="9200"/>
            </a:lvl4pPr>
            <a:lvl5pPr marL="8349688" indent="0">
              <a:buNone/>
              <a:defRPr sz="9200"/>
            </a:lvl5pPr>
            <a:lvl6pPr marL="10437110" indent="0">
              <a:buNone/>
              <a:defRPr sz="9200"/>
            </a:lvl6pPr>
            <a:lvl7pPr marL="12524531" indent="0">
              <a:buNone/>
              <a:defRPr sz="9200"/>
            </a:lvl7pPr>
            <a:lvl8pPr marL="14611953" indent="0">
              <a:buNone/>
              <a:defRPr sz="9200"/>
            </a:lvl8pPr>
            <a:lvl9pPr marL="16699377" indent="0">
              <a:buNone/>
              <a:defRPr sz="9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2599" y="33492440"/>
            <a:ext cx="18160365" cy="5022375"/>
          </a:xfrm>
        </p:spPr>
        <p:txBody>
          <a:bodyPr/>
          <a:lstStyle>
            <a:lvl1pPr marL="0" indent="0">
              <a:buNone/>
              <a:defRPr sz="6400"/>
            </a:lvl1pPr>
            <a:lvl2pPr marL="2087422" indent="0">
              <a:buNone/>
              <a:defRPr sz="5400"/>
            </a:lvl2pPr>
            <a:lvl3pPr marL="4174843" indent="0">
              <a:buNone/>
              <a:defRPr sz="4600"/>
            </a:lvl3pPr>
            <a:lvl4pPr marL="6262266" indent="0">
              <a:buNone/>
              <a:defRPr sz="4100"/>
            </a:lvl4pPr>
            <a:lvl5pPr marL="8349688" indent="0">
              <a:buNone/>
              <a:defRPr sz="4100"/>
            </a:lvl5pPr>
            <a:lvl6pPr marL="10437110" indent="0">
              <a:buNone/>
              <a:defRPr sz="4100"/>
            </a:lvl6pPr>
            <a:lvl7pPr marL="12524531" indent="0">
              <a:buNone/>
              <a:defRPr sz="4100"/>
            </a:lvl7pPr>
            <a:lvl8pPr marL="14611953" indent="0">
              <a:buNone/>
              <a:defRPr sz="4100"/>
            </a:lvl8pPr>
            <a:lvl9pPr marL="16699377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06995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3364" y="1713755"/>
            <a:ext cx="27240547" cy="7132373"/>
          </a:xfrm>
          <a:prstGeom prst="rect">
            <a:avLst/>
          </a:prstGeom>
        </p:spPr>
        <p:txBody>
          <a:bodyPr vert="horz" lIns="417485" tIns="208742" rIns="417485" bIns="20874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64" y="9985325"/>
            <a:ext cx="27240547" cy="28242220"/>
          </a:xfrm>
          <a:prstGeom prst="rect">
            <a:avLst/>
          </a:prstGeom>
        </p:spPr>
        <p:txBody>
          <a:bodyPr vert="horz" lIns="417485" tIns="208742" rIns="417485" bIns="20874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3364" y="39663923"/>
            <a:ext cx="7062364" cy="2278397"/>
          </a:xfrm>
          <a:prstGeom prst="rect">
            <a:avLst/>
          </a:prstGeom>
        </p:spPr>
        <p:txBody>
          <a:bodyPr vert="horz" lIns="417485" tIns="208742" rIns="417485" bIns="208742" rtlCol="0" anchor="ctr"/>
          <a:lstStyle>
            <a:lvl1pPr algn="l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1F909-3568-40F5-8205-05484158C88C}" type="datetimeFigureOut">
              <a:rPr lang="en-US" smtClean="0"/>
              <a:pPr/>
              <a:t>4/27/2015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41320" y="39663923"/>
            <a:ext cx="9584637" cy="2278397"/>
          </a:xfrm>
          <a:prstGeom prst="rect">
            <a:avLst/>
          </a:prstGeom>
        </p:spPr>
        <p:txBody>
          <a:bodyPr vert="horz" lIns="417485" tIns="208742" rIns="417485" bIns="208742" rtlCol="0" anchor="ctr"/>
          <a:lstStyle>
            <a:lvl1pPr algn="ct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1547" y="39663923"/>
            <a:ext cx="7062364" cy="2278397"/>
          </a:xfrm>
          <a:prstGeom prst="rect">
            <a:avLst/>
          </a:prstGeom>
        </p:spPr>
        <p:txBody>
          <a:bodyPr vert="horz" lIns="417485" tIns="208742" rIns="417485" bIns="208742" rtlCol="0" anchor="ctr"/>
          <a:lstStyle>
            <a:lvl1pPr algn="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0D005-FB29-4DA1-AF6A-7002CDC49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521613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74843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5567" indent="-1565567" algn="l" defTabSz="4174843" rtl="0" eaLnBrk="1" latinLnBrk="0" hangingPunct="1">
        <a:spcBef>
          <a:spcPct val="20000"/>
        </a:spcBef>
        <a:buFont typeface="Arial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061" indent="-1304639" algn="l" defTabSz="4174843" rtl="0" eaLnBrk="1" latinLnBrk="0" hangingPunct="1">
        <a:spcBef>
          <a:spcPct val="20000"/>
        </a:spcBef>
        <a:buFont typeface="Arial" pitchFamily="34" charset="0"/>
        <a:buChar char="–"/>
        <a:defRPr sz="12700" kern="1200">
          <a:solidFill>
            <a:schemeClr val="tx1"/>
          </a:solidFill>
          <a:latin typeface="+mn-lt"/>
          <a:ea typeface="+mn-ea"/>
          <a:cs typeface="+mn-cs"/>
        </a:defRPr>
      </a:lvl2pPr>
      <a:lvl3pPr marL="5218555" indent="-1043711" algn="l" defTabSz="4174843" rtl="0" eaLnBrk="1" latinLnBrk="0" hangingPunct="1">
        <a:spcBef>
          <a:spcPct val="20000"/>
        </a:spcBef>
        <a:buFont typeface="Arial" pitchFamily="34" charset="0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3pPr>
      <a:lvl4pPr marL="7305977" indent="-1043711" algn="l" defTabSz="4174843" rtl="0" eaLnBrk="1" latinLnBrk="0" hangingPunct="1">
        <a:spcBef>
          <a:spcPct val="20000"/>
        </a:spcBef>
        <a:buFont typeface="Arial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393399" indent="-1043711" algn="l" defTabSz="4174843" rtl="0" eaLnBrk="1" latinLnBrk="0" hangingPunct="1">
        <a:spcBef>
          <a:spcPct val="20000"/>
        </a:spcBef>
        <a:buFont typeface="Arial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0820" indent="-1043711" algn="l" defTabSz="4174843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568242" indent="-1043711" algn="l" defTabSz="4174843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5666" indent="-1043711" algn="l" defTabSz="4174843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3087" indent="-1043711" algn="l" defTabSz="4174843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74843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422" algn="l" defTabSz="4174843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174843" algn="l" defTabSz="4174843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262266" algn="l" defTabSz="4174843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349688" algn="l" defTabSz="4174843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7110" algn="l" defTabSz="4174843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4531" algn="l" defTabSz="4174843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1953" algn="l" defTabSz="4174843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6699377" algn="l" defTabSz="4174843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13" Type="http://schemas.openxmlformats.org/officeDocument/2006/relationships/image" Target="../media/image10.jpeg"/><Relationship Id="rId18" Type="http://schemas.openxmlformats.org/officeDocument/2006/relationships/image" Target="../media/image15.png"/><Relationship Id="rId3" Type="http://schemas.openxmlformats.org/officeDocument/2006/relationships/hyperlink" Target="mailto:moshe.samson@mail.huji.ac.il" TargetMode="External"/><Relationship Id="rId21" Type="http://schemas.openxmlformats.org/officeDocument/2006/relationships/image" Target="../media/image18.png"/><Relationship Id="rId7" Type="http://schemas.openxmlformats.org/officeDocument/2006/relationships/image" Target="../media/image4.png"/><Relationship Id="rId12" Type="http://schemas.openxmlformats.org/officeDocument/2006/relationships/image" Target="../media/image9.jpeg"/><Relationship Id="rId17" Type="http://schemas.openxmlformats.org/officeDocument/2006/relationships/image" Target="../media/image14.png"/><Relationship Id="rId2" Type="http://schemas.openxmlformats.org/officeDocument/2006/relationships/hyperlink" Target="mailto:shlomo.shenzis@mail.huji.ac.il" TargetMode="Externa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jpeg"/><Relationship Id="rId5" Type="http://schemas.openxmlformats.org/officeDocument/2006/relationships/image" Target="../media/image2.jpeg"/><Relationship Id="rId15" Type="http://schemas.openxmlformats.org/officeDocument/2006/relationships/image" Target="../media/image12.png"/><Relationship Id="rId10" Type="http://schemas.openxmlformats.org/officeDocument/2006/relationships/image" Target="../media/image7.jpeg"/><Relationship Id="rId19" Type="http://schemas.openxmlformats.org/officeDocument/2006/relationships/image" Target="../media/image16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1.pn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-1648" y="0"/>
            <a:ext cx="30268923" cy="42794238"/>
          </a:xfrm>
          <a:prstGeom prst="rect">
            <a:avLst/>
          </a:prstGeom>
          <a:gradFill>
            <a:gsLst>
              <a:gs pos="100000">
                <a:schemeClr val="accent2">
                  <a:lumMod val="40000"/>
                  <a:lumOff val="60000"/>
                </a:schemeClr>
              </a:gs>
              <a:gs pos="0">
                <a:schemeClr val="accent5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/>
          </a:p>
        </p:txBody>
      </p:sp>
      <p:sp>
        <p:nvSpPr>
          <p:cNvPr id="90" name="Rounded Rectangle 89"/>
          <p:cNvSpPr/>
          <p:nvPr/>
        </p:nvSpPr>
        <p:spPr>
          <a:xfrm>
            <a:off x="16429037" y="13091319"/>
            <a:ext cx="13563600" cy="24231600"/>
          </a:xfrm>
          <a:prstGeom prst="roundRect">
            <a:avLst>
              <a:gd name="adj" fmla="val 11729"/>
            </a:avLst>
          </a:prstGeom>
          <a:solidFill>
            <a:schemeClr val="accent3">
              <a:lumMod val="75000"/>
              <a:alpha val="9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/>
          </a:p>
        </p:txBody>
      </p:sp>
      <p:sp>
        <p:nvSpPr>
          <p:cNvPr id="89" name="Rounded Rectangle 88"/>
          <p:cNvSpPr/>
          <p:nvPr/>
        </p:nvSpPr>
        <p:spPr>
          <a:xfrm>
            <a:off x="274637" y="18958719"/>
            <a:ext cx="16002000" cy="15087600"/>
          </a:xfrm>
          <a:prstGeom prst="roundRect">
            <a:avLst>
              <a:gd name="adj" fmla="val 11729"/>
            </a:avLst>
          </a:prstGeom>
          <a:solidFill>
            <a:schemeClr val="accent3">
              <a:lumMod val="75000"/>
              <a:alpha val="9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/>
          </a:p>
        </p:txBody>
      </p:sp>
      <p:sp>
        <p:nvSpPr>
          <p:cNvPr id="26" name="Rounded Rectangle 25"/>
          <p:cNvSpPr/>
          <p:nvPr/>
        </p:nvSpPr>
        <p:spPr>
          <a:xfrm>
            <a:off x="274637" y="35341719"/>
            <a:ext cx="15925800" cy="7010400"/>
          </a:xfrm>
          <a:prstGeom prst="roundRect">
            <a:avLst>
              <a:gd name="adj" fmla="val 4189"/>
            </a:avLst>
          </a:prstGeom>
          <a:solidFill>
            <a:schemeClr val="tx2">
              <a:alpha val="9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/>
          </a:p>
        </p:txBody>
      </p:sp>
      <p:sp>
        <p:nvSpPr>
          <p:cNvPr id="27" name="Rounded Rectangle 26"/>
          <p:cNvSpPr/>
          <p:nvPr/>
        </p:nvSpPr>
        <p:spPr>
          <a:xfrm>
            <a:off x="337873" y="350837"/>
            <a:ext cx="29591529" cy="4419600"/>
          </a:xfrm>
          <a:prstGeom prst="roundRect">
            <a:avLst/>
          </a:prstGeom>
          <a:solidFill>
            <a:srgbClr val="4F6228">
              <a:alpha val="95000"/>
            </a:srgb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 dirty="0"/>
          </a:p>
        </p:txBody>
      </p:sp>
      <p:sp>
        <p:nvSpPr>
          <p:cNvPr id="32" name="Rounded Rectangle 31"/>
          <p:cNvSpPr/>
          <p:nvPr/>
        </p:nvSpPr>
        <p:spPr>
          <a:xfrm>
            <a:off x="274637" y="13091319"/>
            <a:ext cx="16002000" cy="5715000"/>
          </a:xfrm>
          <a:prstGeom prst="roundRect">
            <a:avLst>
              <a:gd name="adj" fmla="val 11729"/>
            </a:avLst>
          </a:prstGeom>
          <a:solidFill>
            <a:schemeClr val="accent3">
              <a:lumMod val="75000"/>
              <a:alpha val="9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/>
          </a:p>
        </p:txBody>
      </p:sp>
      <p:sp>
        <p:nvSpPr>
          <p:cNvPr id="31" name="Rounded Rectangle 30"/>
          <p:cNvSpPr/>
          <p:nvPr/>
        </p:nvSpPr>
        <p:spPr>
          <a:xfrm>
            <a:off x="462759" y="6461919"/>
            <a:ext cx="17109278" cy="5181600"/>
          </a:xfrm>
          <a:prstGeom prst="roundRect">
            <a:avLst>
              <a:gd name="adj" fmla="val 11729"/>
            </a:avLst>
          </a:prstGeom>
          <a:solidFill>
            <a:schemeClr val="accent2">
              <a:lumMod val="75000"/>
              <a:alpha val="9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/>
          </a:p>
        </p:txBody>
      </p:sp>
      <p:sp>
        <p:nvSpPr>
          <p:cNvPr id="33" name="TextBox 32"/>
          <p:cNvSpPr txBox="1"/>
          <p:nvPr/>
        </p:nvSpPr>
        <p:spPr>
          <a:xfrm>
            <a:off x="884237" y="6766719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Motivation</a:t>
            </a:r>
            <a:endParaRPr lang="en-US" sz="3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79437" y="7604919"/>
            <a:ext cx="868680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66738" lvl="2" indent="-276225" algn="just">
              <a:spcBef>
                <a:spcPts val="600"/>
              </a:spcBef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The segmentation of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anatomical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structures in volumetric scans is a challenging and time-consuming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task.</a:t>
            </a:r>
            <a:endParaRPr lang="en-US" sz="3200" b="1" dirty="0" smtClean="0">
              <a:solidFill>
                <a:schemeClr val="bg1"/>
              </a:solidFill>
              <a:cs typeface="Arial" pitchFamily="34" charset="0"/>
            </a:endParaRPr>
          </a:p>
          <a:p>
            <a:pPr marL="566738" lvl="2" indent="-276225" algn="just">
              <a:spcBef>
                <a:spcPts val="600"/>
              </a:spcBef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Segmentation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is hard – low tumor-to-liver contrast (~30 HU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), poor quality or resolution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.</a:t>
            </a:r>
            <a:endParaRPr lang="en-US" sz="3200" kern="0" dirty="0" smtClean="0">
              <a:latin typeface="Arial" charset="0"/>
            </a:endParaRPr>
          </a:p>
          <a:p>
            <a:pPr marL="566738" lvl="2" indent="-276225" algn="just">
              <a:spcBef>
                <a:spcPts val="600"/>
              </a:spcBef>
              <a:buFont typeface="Arial" pitchFamily="34" charset="0"/>
              <a:buChar char="•"/>
            </a:pPr>
            <a:endParaRPr lang="en-US" sz="3200" dirty="0" smtClean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84237" y="13167519"/>
            <a:ext cx="3798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Input</a:t>
            </a:r>
            <a:endParaRPr lang="en-US" sz="3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55637" y="13806914"/>
            <a:ext cx="6172200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66738" lvl="2" indent="-276225" algn="just">
              <a:spcBef>
                <a:spcPts val="600"/>
              </a:spcBef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CT slices</a:t>
            </a:r>
          </a:p>
          <a:p>
            <a:pPr marL="566738" lvl="2" indent="-276225" algn="just">
              <a:spcBef>
                <a:spcPts val="600"/>
              </a:spcBef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Hand motion and gestures acquired by the Leap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Motion</a:t>
            </a:r>
            <a:endParaRPr lang="en-US" sz="3200" dirty="0" smtClean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16429038" y="38770719"/>
            <a:ext cx="13470202" cy="3657600"/>
          </a:xfrm>
          <a:prstGeom prst="roundRect">
            <a:avLst>
              <a:gd name="adj" fmla="val 11729"/>
            </a:avLst>
          </a:prstGeom>
          <a:solidFill>
            <a:schemeClr val="accent4">
              <a:lumMod val="50000"/>
              <a:alpha val="9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/>
          </a:p>
        </p:txBody>
      </p:sp>
      <p:sp>
        <p:nvSpPr>
          <p:cNvPr id="5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71881" y="533400"/>
            <a:ext cx="29123512" cy="2857500"/>
          </a:xfrm>
        </p:spPr>
        <p:txBody>
          <a:bodyPr>
            <a:normAutofit/>
          </a:bodyPr>
          <a:lstStyle/>
          <a:p>
            <a:pPr algn="ctr"/>
            <a:r>
              <a:rPr lang="en-US" sz="6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3D Anatomy Segmentation using Perceptual Computing</a:t>
            </a:r>
            <a:endParaRPr lang="en-US" sz="6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3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71881" y="1813719"/>
            <a:ext cx="29123512" cy="2819400"/>
          </a:xfrm>
        </p:spPr>
        <p:txBody>
          <a:bodyPr>
            <a:normAutofit/>
          </a:bodyPr>
          <a:lstStyle/>
          <a:p>
            <a:pPr algn="ctr">
              <a:spcAft>
                <a:spcPts val="1200"/>
              </a:spcAft>
            </a:pPr>
            <a:r>
              <a:rPr lang="en-US" sz="4000" dirty="0" smtClean="0">
                <a:solidFill>
                  <a:schemeClr val="bg1"/>
                </a:solidFill>
              </a:rPr>
              <a:t>S. </a:t>
            </a:r>
            <a:r>
              <a:rPr lang="en-US" sz="4000" dirty="0" err="1" smtClean="0">
                <a:solidFill>
                  <a:schemeClr val="bg1"/>
                </a:solidFill>
              </a:rPr>
              <a:t>Shenzis</a:t>
            </a:r>
            <a:r>
              <a:rPr lang="en-US" sz="4000" dirty="0" smtClean="0">
                <a:solidFill>
                  <a:schemeClr val="bg1"/>
                </a:solidFill>
              </a:rPr>
              <a:t>, M. Samson, R. </a:t>
            </a:r>
            <a:r>
              <a:rPr lang="en-US" sz="4000" dirty="0" err="1" smtClean="0">
                <a:solidFill>
                  <a:schemeClr val="bg1"/>
                </a:solidFill>
              </a:rPr>
              <a:t>Vivanti</a:t>
            </a:r>
            <a:r>
              <a:rPr lang="en-US" sz="4000" dirty="0" smtClean="0">
                <a:solidFill>
                  <a:schemeClr val="bg1"/>
                </a:solidFill>
              </a:rPr>
              <a:t> , L. </a:t>
            </a:r>
            <a:r>
              <a:rPr lang="en-US" sz="4000" dirty="0" err="1" smtClean="0">
                <a:solidFill>
                  <a:schemeClr val="bg1"/>
                </a:solidFill>
              </a:rPr>
              <a:t>Joskovitz</a:t>
            </a:r>
            <a:endParaRPr lang="en-US" sz="4000" dirty="0" smtClean="0">
              <a:solidFill>
                <a:schemeClr val="bg1"/>
              </a:solidFill>
            </a:endParaRPr>
          </a:p>
          <a:p>
            <a:pPr marL="742950" lvl="0" indent="-742950" algn="ctr"/>
            <a:r>
              <a:rPr lang="en-US" sz="4000" dirty="0" smtClean="0">
                <a:solidFill>
                  <a:schemeClr val="bg1"/>
                </a:solidFill>
              </a:rPr>
              <a:t>The </a:t>
            </a:r>
            <a:r>
              <a:rPr lang="en-US" sz="4000" dirty="0" smtClean="0">
                <a:solidFill>
                  <a:schemeClr val="bg1"/>
                </a:solidFill>
              </a:rPr>
              <a:t>Rachel and </a:t>
            </a:r>
            <a:r>
              <a:rPr lang="en-US" sz="4000" dirty="0" err="1" smtClean="0">
                <a:solidFill>
                  <a:schemeClr val="bg1"/>
                </a:solidFill>
              </a:rPr>
              <a:t>Selim</a:t>
            </a:r>
            <a:r>
              <a:rPr lang="en-US" sz="4000" dirty="0" smtClean="0">
                <a:solidFill>
                  <a:schemeClr val="bg1"/>
                </a:solidFill>
              </a:rPr>
              <a:t> Benin School of Computer Science and Engineering The Hebrew University of Jerusalem</a:t>
            </a:r>
          </a:p>
          <a:p>
            <a:pPr marL="742950" lvl="0" indent="-742950" algn="ctr"/>
            <a:r>
              <a:rPr lang="en-US" sz="4000" dirty="0" smtClean="0">
                <a:solidFill>
                  <a:schemeClr val="bg1"/>
                </a:solidFill>
              </a:rPr>
              <a:t>Email:  </a:t>
            </a:r>
            <a:r>
              <a:rPr lang="en-US" sz="4000" dirty="0" smtClean="0">
                <a:solidFill>
                  <a:schemeClr val="bg1"/>
                </a:solidFill>
                <a:hlinkClick r:id="rId2"/>
              </a:rPr>
              <a:t>shlomo.shenzis@mail.huji.ac.il</a:t>
            </a:r>
            <a:r>
              <a:rPr lang="en-US" sz="4000" dirty="0" smtClean="0">
                <a:solidFill>
                  <a:schemeClr val="bg1"/>
                </a:solidFill>
              </a:rPr>
              <a:t>	</a:t>
            </a:r>
            <a:r>
              <a:rPr lang="en-US" sz="4000" dirty="0" smtClean="0">
                <a:solidFill>
                  <a:schemeClr val="bg1"/>
                </a:solidFill>
                <a:hlinkClick r:id="rId3"/>
              </a:rPr>
              <a:t>moshe.samson@mail.huji.ac.il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</a:p>
          <a:p>
            <a:pPr marL="742950" lvl="0" indent="-742950" algn="ctr"/>
            <a:endParaRPr lang="en-US" sz="4000" dirty="0" smtClean="0">
              <a:solidFill>
                <a:schemeClr val="bg1"/>
              </a:solidFill>
            </a:endParaRPr>
          </a:p>
          <a:p>
            <a:pPr lvl="0" algn="ctr">
              <a:defRPr/>
            </a:pP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31837" y="5090319"/>
            <a:ext cx="287274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Introduction</a:t>
            </a:r>
            <a:endParaRPr lang="en-US" sz="7200" dirty="0"/>
          </a:p>
        </p:txBody>
      </p:sp>
      <p:sp>
        <p:nvSpPr>
          <p:cNvPr id="38" name="Rounded Rectangle 37"/>
          <p:cNvSpPr/>
          <p:nvPr/>
        </p:nvSpPr>
        <p:spPr>
          <a:xfrm>
            <a:off x="17724437" y="6385719"/>
            <a:ext cx="11811000" cy="5257800"/>
          </a:xfrm>
          <a:prstGeom prst="roundRect">
            <a:avLst>
              <a:gd name="adj" fmla="val 11729"/>
            </a:avLst>
          </a:prstGeom>
          <a:solidFill>
            <a:schemeClr val="accent2">
              <a:lumMod val="75000"/>
              <a:alpha val="9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500"/>
          </a:p>
        </p:txBody>
      </p:sp>
      <p:sp>
        <p:nvSpPr>
          <p:cNvPr id="42" name="Rectangle 41"/>
          <p:cNvSpPr/>
          <p:nvPr/>
        </p:nvSpPr>
        <p:spPr>
          <a:xfrm>
            <a:off x="579437" y="11872119"/>
            <a:ext cx="288798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Method</a:t>
            </a:r>
            <a:endParaRPr lang="en-US" sz="7200" dirty="0"/>
          </a:p>
        </p:txBody>
      </p:sp>
      <p:sp>
        <p:nvSpPr>
          <p:cNvPr id="54" name="TextBox 53"/>
          <p:cNvSpPr txBox="1"/>
          <p:nvPr/>
        </p:nvSpPr>
        <p:spPr>
          <a:xfrm>
            <a:off x="17800638" y="7223919"/>
            <a:ext cx="640079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66738" lvl="2" indent="-276225" algn="just">
              <a:spcBef>
                <a:spcPts val="600"/>
              </a:spcBef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Inaccuracies – segmentation leaks</a:t>
            </a:r>
          </a:p>
          <a:p>
            <a:pPr marL="566738" lvl="2" indent="-276225" algn="just">
              <a:spcBef>
                <a:spcPts val="600"/>
              </a:spcBef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Time Consuming interaction</a:t>
            </a:r>
          </a:p>
          <a:p>
            <a:pPr marL="566738" lvl="2" indent="-276225" algn="just">
              <a:spcBef>
                <a:spcPts val="600"/>
              </a:spcBef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Tedious task</a:t>
            </a:r>
          </a:p>
        </p:txBody>
      </p:sp>
      <p:sp>
        <p:nvSpPr>
          <p:cNvPr id="58" name="Rectangle 57"/>
          <p:cNvSpPr/>
          <p:nvPr/>
        </p:nvSpPr>
        <p:spPr>
          <a:xfrm>
            <a:off x="427037" y="34198719"/>
            <a:ext cx="157734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Results and </a:t>
            </a:r>
            <a:r>
              <a:rPr lang="en-US" sz="7200" dirty="0" smtClean="0"/>
              <a:t>Validation</a:t>
            </a:r>
            <a:endParaRPr lang="en-US" sz="7200" dirty="0"/>
          </a:p>
        </p:txBody>
      </p:sp>
      <p:sp>
        <p:nvSpPr>
          <p:cNvPr id="59" name="Rectangle 58"/>
          <p:cNvSpPr/>
          <p:nvPr/>
        </p:nvSpPr>
        <p:spPr>
          <a:xfrm>
            <a:off x="16505237" y="37551519"/>
            <a:ext cx="131826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Summary</a:t>
            </a:r>
            <a:endParaRPr lang="en-US" sz="7200" dirty="0"/>
          </a:p>
        </p:txBody>
      </p:sp>
      <p:pic>
        <p:nvPicPr>
          <p:cNvPr id="63" name="Picture 177"/>
          <p:cNvPicPr preferRelativeResize="0"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9437" y="899319"/>
            <a:ext cx="3097847" cy="33106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6563637" y="823119"/>
            <a:ext cx="3200400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4" name="TextBox 63"/>
          <p:cNvSpPr txBox="1"/>
          <p:nvPr/>
        </p:nvSpPr>
        <p:spPr>
          <a:xfrm>
            <a:off x="18134796" y="6690519"/>
            <a:ext cx="3470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The Problem</a:t>
            </a:r>
            <a:endParaRPr lang="en-US" sz="3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7953037" y="8976519"/>
            <a:ext cx="4789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Our Solution</a:t>
            </a:r>
            <a:endParaRPr lang="en-US" sz="3600" b="1" i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7800637" y="9540459"/>
            <a:ext cx="6324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66738" lvl="2" indent="-276225" algn="just">
              <a:spcBef>
                <a:spcPts val="600"/>
              </a:spcBef>
              <a:buFont typeface="Arial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cs typeface="Arial" pitchFamily="34" charset="0"/>
              </a:rPr>
              <a:t>A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 semi-automatic tool for 3D segmentation in volumetric medical scans using natural input from the user.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960437" y="15377319"/>
            <a:ext cx="3798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Output</a:t>
            </a:r>
            <a:endParaRPr lang="en-US" sz="3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78678" y="15910719"/>
            <a:ext cx="5896759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66738" lvl="2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2D – Correct segmentation of the anatomy.</a:t>
            </a:r>
          </a:p>
          <a:p>
            <a:pPr marL="566738" lvl="2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3D – Mesh of the corrected anatomy.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884237" y="19492119"/>
            <a:ext cx="3798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Algorithm </a:t>
            </a:r>
            <a:endParaRPr lang="en-US" sz="3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73878" y="20330319"/>
            <a:ext cx="5820559" cy="12018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4863" lvl="2" indent="-514350" algn="just"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Initial Scribble on 2D slices</a:t>
            </a:r>
          </a:p>
          <a:p>
            <a:pPr marL="1028700" lvl="3" indent="-404813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  <a:tabLst>
                <a:tab pos="1085850" algn="l"/>
              </a:tabLst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Input acquired by natural interaction with the user: hand gestures and finger tracking.</a:t>
            </a:r>
          </a:p>
          <a:p>
            <a:pPr marL="804863" lvl="2" indent="-514350" algn="just"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Segmentation</a:t>
            </a:r>
          </a:p>
          <a:p>
            <a:pPr marL="1028700" lvl="3" indent="-404813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  <a:tabLst>
                <a:tab pos="1085850" algn="l"/>
              </a:tabLst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Grow-Cut algorithm.</a:t>
            </a:r>
          </a:p>
          <a:p>
            <a:pPr marL="804863" lvl="2" indent="-514350" algn="just"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Correction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Scribbles on 3D Mesh</a:t>
            </a:r>
          </a:p>
          <a:p>
            <a:pPr marL="1028700" lvl="3" indent="-404813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  <a:tabLst>
                <a:tab pos="1085850" algn="l"/>
              </a:tabLst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 Annotate lesions versus correct regions on the 3D anatomy mesh.</a:t>
            </a:r>
          </a:p>
          <a:p>
            <a:pPr marL="804863" lvl="2" indent="-514350" algn="just"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Leaks Removal</a:t>
            </a:r>
          </a:p>
          <a:p>
            <a:pPr marL="1028700" lvl="3" indent="-404813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  <a:tabLst>
                <a:tab pos="1085850" algn="l"/>
              </a:tabLst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 3D correction of segmentation lesions using contour smoothness value.</a:t>
            </a:r>
          </a:p>
          <a:p>
            <a:pPr marL="804863" lvl="2" indent="-514350" algn="just"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Repeating stages 1-2, 3-4</a:t>
            </a:r>
          </a:p>
          <a:p>
            <a:pPr marL="1028700" lvl="3" indent="-404813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  <a:tabLst>
                <a:tab pos="1085850" algn="l"/>
              </a:tabLst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 Iteratively repeat stages 1-2 and 3-4, until a satisfying result is obtained.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731837" y="35570319"/>
            <a:ext cx="670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Experimental </a:t>
            </a:r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Results </a:t>
            </a:r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- quantitative examination </a:t>
            </a:r>
            <a:endParaRPr lang="en-US" sz="3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03237" y="36941919"/>
            <a:ext cx="6781800" cy="518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66738" lvl="2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10 cases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from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10 different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patients</a:t>
            </a:r>
          </a:p>
          <a:p>
            <a:pPr marL="566738" lvl="2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Ground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truth – Radiologists approved segmentation on CT.</a:t>
            </a:r>
          </a:p>
          <a:p>
            <a:pPr marL="566738" lvl="2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Comparison metrics:</a:t>
            </a:r>
          </a:p>
          <a:p>
            <a:pPr marL="919163" lvl="3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DICE volumetric overlap error (VOE)</a:t>
            </a:r>
          </a:p>
          <a:p>
            <a:pPr marL="919163" lvl="3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Volumetric Similarity (VS)</a:t>
            </a:r>
          </a:p>
          <a:p>
            <a:pPr marL="919163" lvl="3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Average </a:t>
            </a:r>
            <a:r>
              <a:rPr lang="en-US" sz="3200" dirty="0" err="1" smtClean="0">
                <a:solidFill>
                  <a:schemeClr val="bg1"/>
                </a:solidFill>
                <a:cs typeface="Arial" pitchFamily="34" charset="0"/>
              </a:rPr>
              <a:t>Hausdorff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 Distance (AHD)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6733837" y="38923119"/>
            <a:ext cx="12573000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66738" lvl="2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Semi-automatic 2D soft-anatomy segmentation using natural input</a:t>
            </a:r>
          </a:p>
          <a:p>
            <a:pPr marL="566738" lvl="2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Grow-Cut algorithm for 2D segmentation</a:t>
            </a:r>
          </a:p>
          <a:p>
            <a:pPr marL="566738" lvl="2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Graph-based lesions removal using contour smoothness and gradient as cost function.  </a:t>
            </a:r>
          </a:p>
          <a:p>
            <a:pPr marL="566738" lvl="2" indent="-276225" algn="just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0.8491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% </a:t>
            </a:r>
            <a:r>
              <a:rPr lang="en-US" sz="3200" dirty="0" smtClean="0">
                <a:solidFill>
                  <a:schemeClr val="bg1"/>
                </a:solidFill>
                <a:cs typeface="Arial" pitchFamily="34" charset="0"/>
              </a:rPr>
              <a:t>of Volumetric Overlap Error</a:t>
            </a:r>
          </a:p>
        </p:txBody>
      </p:sp>
      <p:grpSp>
        <p:nvGrpSpPr>
          <p:cNvPr id="62" name="Group 61"/>
          <p:cNvGrpSpPr/>
          <p:nvPr/>
        </p:nvGrpSpPr>
        <p:grpSpPr>
          <a:xfrm>
            <a:off x="9342437" y="7147719"/>
            <a:ext cx="7924800" cy="4257020"/>
            <a:chOff x="9342437" y="7147719"/>
            <a:chExt cx="7924800" cy="4257020"/>
          </a:xfrm>
        </p:grpSpPr>
        <p:pic>
          <p:nvPicPr>
            <p:cNvPr id="1034" name="Picture 10" descr="C:\Users\moshesamson\Pictures\project_wide_validation\kidney\kidney.PNG"/>
            <p:cNvPicPr>
              <a:picLocks noChangeAspect="1" noChangeArrowheads="1"/>
            </p:cNvPicPr>
            <p:nvPr/>
          </p:nvPicPr>
          <p:blipFill>
            <a:blip r:embed="rId6"/>
            <a:srcRect l="18874" t="21505" r="18400" b="19771"/>
            <a:stretch>
              <a:fillRect/>
            </a:stretch>
          </p:blipFill>
          <p:spPr bwMode="auto">
            <a:xfrm>
              <a:off x="9460003" y="7147719"/>
              <a:ext cx="3545633" cy="365760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1035" name="Picture 11" descr="C:\Users\moshesamson\Pictures\project_wide_validation\kidney\kidney_mesh.PNG"/>
            <p:cNvPicPr>
              <a:picLocks noChangeAspect="1" noChangeArrowheads="1"/>
            </p:cNvPicPr>
            <p:nvPr/>
          </p:nvPicPr>
          <p:blipFill>
            <a:blip r:embed="rId7" cstate="print"/>
            <a:srcRect l="261" t="10083" r="4128" b="11495"/>
            <a:stretch>
              <a:fillRect/>
            </a:stretch>
          </p:blipFill>
          <p:spPr bwMode="auto">
            <a:xfrm>
              <a:off x="13193803" y="7147719"/>
              <a:ext cx="3997234" cy="365760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61" name="TextBox 60"/>
            <p:cNvSpPr txBox="1"/>
            <p:nvPr/>
          </p:nvSpPr>
          <p:spPr>
            <a:xfrm>
              <a:off x="9342437" y="10881519"/>
              <a:ext cx="7924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66738" lvl="2" indent="-276225" algn="ctr">
                <a:spcBef>
                  <a:spcPts val="600"/>
                </a:spcBef>
              </a:pPr>
              <a:r>
                <a:rPr lang="en-US" sz="2800" dirty="0" smtClean="0">
                  <a:solidFill>
                    <a:schemeClr val="bg1"/>
                  </a:solidFill>
                  <a:cs typeface="Arial" pitchFamily="34" charset="0"/>
                </a:rPr>
                <a:t>Segmentation and 3D mesh of the kidney</a:t>
              </a:r>
              <a:endParaRPr lang="en-US" sz="2800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7208837" y="13777119"/>
            <a:ext cx="4267200" cy="3876020"/>
            <a:chOff x="11476037" y="14005719"/>
            <a:chExt cx="4495800" cy="4028420"/>
          </a:xfrm>
        </p:grpSpPr>
        <p:grpSp>
          <p:nvGrpSpPr>
            <p:cNvPr id="51" name="Group 50"/>
            <p:cNvGrpSpPr/>
            <p:nvPr/>
          </p:nvGrpSpPr>
          <p:grpSpPr>
            <a:xfrm>
              <a:off x="11476037" y="14005719"/>
              <a:ext cx="4495800" cy="3581400"/>
              <a:chOff x="13304837" y="6919119"/>
              <a:chExt cx="3333750" cy="2905125"/>
            </a:xfrm>
          </p:grpSpPr>
          <p:pic>
            <p:nvPicPr>
              <p:cNvPr id="1028" name="Picture 4" descr="C:\Users\moshesamson\Documents\ucm115324.gif"/>
              <p:cNvPicPr>
                <a:picLocks noChangeAspect="1" noChangeArrowheads="1"/>
              </p:cNvPicPr>
              <p:nvPr/>
            </p:nvPicPr>
            <p:blipFill>
              <a:blip r:embed="rId8"/>
              <a:srcRect/>
              <a:stretch>
                <a:fillRect/>
              </a:stretch>
            </p:blipFill>
            <p:spPr bwMode="auto">
              <a:xfrm>
                <a:off x="13304837" y="6919119"/>
                <a:ext cx="2724150" cy="22193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48" name="Picture 4" descr="C:\Users\moshesamson\Documents\ucm115324.gif"/>
              <p:cNvPicPr>
                <a:picLocks noChangeAspect="1" noChangeArrowheads="1"/>
              </p:cNvPicPr>
              <p:nvPr/>
            </p:nvPicPr>
            <p:blipFill>
              <a:blip r:embed="rId8"/>
              <a:srcRect/>
              <a:stretch>
                <a:fillRect/>
              </a:stretch>
            </p:blipFill>
            <p:spPr bwMode="auto">
              <a:xfrm>
                <a:off x="13609637" y="7223919"/>
                <a:ext cx="2724150" cy="22193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pic>
            <p:nvPicPr>
              <p:cNvPr id="49" name="Picture 4" descr="C:\Users\moshesamson\Documents\ucm115324.gif"/>
              <p:cNvPicPr>
                <a:picLocks noChangeAspect="1" noChangeArrowheads="1"/>
              </p:cNvPicPr>
              <p:nvPr/>
            </p:nvPicPr>
            <p:blipFill>
              <a:blip r:embed="rId8"/>
              <a:srcRect/>
              <a:stretch>
                <a:fillRect/>
              </a:stretch>
            </p:blipFill>
            <p:spPr bwMode="auto">
              <a:xfrm>
                <a:off x="13914437" y="7604919"/>
                <a:ext cx="2724150" cy="2219325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</p:grpSp>
        <p:sp>
          <p:nvSpPr>
            <p:cNvPr id="67" name="TextBox 66"/>
            <p:cNvSpPr txBox="1"/>
            <p:nvPr/>
          </p:nvSpPr>
          <p:spPr>
            <a:xfrm>
              <a:off x="12085637" y="17510919"/>
              <a:ext cx="3429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66738" lvl="2" indent="-276225" algn="just">
                <a:spcBef>
                  <a:spcPts val="600"/>
                </a:spcBef>
                <a:spcAft>
                  <a:spcPts val="1200"/>
                </a:spcAft>
              </a:pPr>
              <a:r>
                <a:rPr lang="en-US" sz="2800" dirty="0" smtClean="0">
                  <a:solidFill>
                    <a:schemeClr val="bg1"/>
                  </a:solidFill>
                  <a:cs typeface="Arial" pitchFamily="34" charset="0"/>
                </a:rPr>
                <a:t>Input: CT </a:t>
              </a:r>
              <a:r>
                <a:rPr lang="en-US" sz="2800" dirty="0" smtClean="0">
                  <a:solidFill>
                    <a:schemeClr val="bg1"/>
                  </a:solidFill>
                  <a:cs typeface="Arial" pitchFamily="34" charset="0"/>
                </a:rPr>
                <a:t>slices</a:t>
              </a:r>
              <a:endParaRPr lang="en-US" sz="2800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11780837" y="13396119"/>
            <a:ext cx="3886200" cy="4267200"/>
            <a:chOff x="17419637" y="13396119"/>
            <a:chExt cx="5000625" cy="4180820"/>
          </a:xfrm>
        </p:grpSpPr>
        <p:pic>
          <p:nvPicPr>
            <p:cNvPr id="2" name="Picture 2" descr="C:\Users\moshesamson\Documents\leap_image.png"/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17419637" y="13396119"/>
              <a:ext cx="5000625" cy="362902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73" name="TextBox 72"/>
            <p:cNvSpPr txBox="1"/>
            <p:nvPr/>
          </p:nvSpPr>
          <p:spPr>
            <a:xfrm>
              <a:off x="18029237" y="17053719"/>
              <a:ext cx="3429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66738" lvl="2" indent="-276225" algn="ctr">
                <a:spcBef>
                  <a:spcPts val="600"/>
                </a:spcBef>
                <a:spcAft>
                  <a:spcPts val="1200"/>
                </a:spcAft>
              </a:pPr>
              <a:r>
                <a:rPr lang="en-US" sz="2800" dirty="0" smtClean="0">
                  <a:solidFill>
                    <a:schemeClr val="bg1"/>
                  </a:solidFill>
                  <a:cs typeface="Arial" pitchFamily="34" charset="0"/>
                </a:rPr>
                <a:t>Leap Motion Device</a:t>
              </a:r>
              <a:endParaRPr lang="en-US" sz="2800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pic>
        <p:nvPicPr>
          <p:cNvPr id="1038" name="Picture 14" descr="C:\Users\moshesamson\Documents\seg_stage1.jpg"/>
          <p:cNvPicPr>
            <a:picLocks noChangeAspect="1" noChangeArrowheads="1"/>
          </p:cNvPicPr>
          <p:nvPr/>
        </p:nvPicPr>
        <p:blipFill>
          <a:blip r:embed="rId10"/>
          <a:srcRect l="1201" t="3488" r="18345" b="1340"/>
          <a:stretch>
            <a:fillRect/>
          </a:stretch>
        </p:blipFill>
        <p:spPr bwMode="auto">
          <a:xfrm>
            <a:off x="6675437" y="19263519"/>
            <a:ext cx="4242515" cy="4495800"/>
          </a:xfrm>
          <a:prstGeom prst="rect">
            <a:avLst/>
          </a:prstGeom>
          <a:noFill/>
        </p:spPr>
      </p:pic>
      <p:pic>
        <p:nvPicPr>
          <p:cNvPr id="1039" name="Picture 15" descr="C:\Users\moshesamson\Documents\growCut_stage2.jpg"/>
          <p:cNvPicPr>
            <a:picLocks noChangeAspect="1" noChangeArrowheads="1"/>
          </p:cNvPicPr>
          <p:nvPr/>
        </p:nvPicPr>
        <p:blipFill>
          <a:blip r:embed="rId11"/>
          <a:srcRect l="735" t="3433" r="1471" b="1144"/>
          <a:stretch>
            <a:fillRect/>
          </a:stretch>
        </p:blipFill>
        <p:spPr bwMode="auto">
          <a:xfrm>
            <a:off x="11018837" y="19263519"/>
            <a:ext cx="4301737" cy="4495800"/>
          </a:xfrm>
          <a:prstGeom prst="rect">
            <a:avLst/>
          </a:prstGeom>
          <a:noFill/>
        </p:spPr>
      </p:pic>
      <p:pic>
        <p:nvPicPr>
          <p:cNvPr id="1040" name="Picture 16" descr="C:\Users\moshesamson\Documents\mesh.jpg"/>
          <p:cNvPicPr>
            <a:picLocks noChangeAspect="1" noChangeArrowheads="1"/>
          </p:cNvPicPr>
          <p:nvPr/>
        </p:nvPicPr>
        <p:blipFill>
          <a:blip r:embed="rId12"/>
          <a:srcRect l="629" t="3434" r="1637" b="1572"/>
          <a:stretch>
            <a:fillRect/>
          </a:stretch>
        </p:blipFill>
        <p:spPr bwMode="auto">
          <a:xfrm>
            <a:off x="6675437" y="23835519"/>
            <a:ext cx="4275418" cy="4495800"/>
          </a:xfrm>
          <a:prstGeom prst="rect">
            <a:avLst/>
          </a:prstGeom>
          <a:noFill/>
        </p:spPr>
      </p:pic>
      <p:pic>
        <p:nvPicPr>
          <p:cNvPr id="1041" name="Picture 17" descr="C:\Users\moshesamson\Documents\correction_mesh_seg.jpg"/>
          <p:cNvPicPr>
            <a:picLocks noChangeAspect="1" noChangeArrowheads="1"/>
          </p:cNvPicPr>
          <p:nvPr/>
        </p:nvPicPr>
        <p:blipFill>
          <a:blip r:embed="rId13"/>
          <a:srcRect l="2882" t="3434" r="877" b="2503"/>
          <a:stretch>
            <a:fillRect/>
          </a:stretch>
        </p:blipFill>
        <p:spPr bwMode="auto">
          <a:xfrm>
            <a:off x="11050901" y="23835519"/>
            <a:ext cx="4273236" cy="4495800"/>
          </a:xfrm>
          <a:prstGeom prst="rect">
            <a:avLst/>
          </a:prstGeom>
          <a:noFill/>
        </p:spPr>
      </p:pic>
      <p:grpSp>
        <p:nvGrpSpPr>
          <p:cNvPr id="100" name="Group 99"/>
          <p:cNvGrpSpPr/>
          <p:nvPr/>
        </p:nvGrpSpPr>
        <p:grpSpPr>
          <a:xfrm>
            <a:off x="6675437" y="28369419"/>
            <a:ext cx="8686800" cy="5219700"/>
            <a:chOff x="712787" y="21701919"/>
            <a:chExt cx="11296649" cy="6134100"/>
          </a:xfrm>
        </p:grpSpPr>
        <p:pic>
          <p:nvPicPr>
            <p:cNvPr id="1043" name="Picture 19" descr="C:\Users\moshesamson\Documents\output_final.png"/>
            <p:cNvPicPr>
              <a:picLocks noChangeAspect="1" noChangeArrowheads="1"/>
            </p:cNvPicPr>
            <p:nvPr/>
          </p:nvPicPr>
          <p:blipFill>
            <a:blip r:embed="rId14"/>
            <a:srcRect l="7616" t="3029" r="47190" b="50937"/>
            <a:stretch>
              <a:fillRect/>
            </a:stretch>
          </p:blipFill>
          <p:spPr bwMode="auto">
            <a:xfrm>
              <a:off x="731837" y="21701919"/>
              <a:ext cx="5608637" cy="3124200"/>
            </a:xfrm>
            <a:prstGeom prst="rect">
              <a:avLst/>
            </a:prstGeom>
            <a:noFill/>
          </p:spPr>
        </p:pic>
        <p:pic>
          <p:nvPicPr>
            <p:cNvPr id="97" name="Picture 19" descr="C:\Users\moshesamson\Documents\output_final.png"/>
            <p:cNvPicPr>
              <a:picLocks noChangeAspect="1" noChangeArrowheads="1"/>
            </p:cNvPicPr>
            <p:nvPr/>
          </p:nvPicPr>
          <p:blipFill>
            <a:blip r:embed="rId14"/>
            <a:srcRect l="53667" t="3029" r="1146" b="50937"/>
            <a:stretch>
              <a:fillRect/>
            </a:stretch>
          </p:blipFill>
          <p:spPr bwMode="auto">
            <a:xfrm>
              <a:off x="6370637" y="21701919"/>
              <a:ext cx="5607689" cy="3124200"/>
            </a:xfrm>
            <a:prstGeom prst="rect">
              <a:avLst/>
            </a:prstGeom>
            <a:noFill/>
          </p:spPr>
        </p:pic>
        <p:pic>
          <p:nvPicPr>
            <p:cNvPr id="98" name="Picture 19" descr="C:\Users\moshesamson\Documents\output_final.png"/>
            <p:cNvPicPr>
              <a:picLocks noChangeAspect="1" noChangeArrowheads="1"/>
            </p:cNvPicPr>
            <p:nvPr/>
          </p:nvPicPr>
          <p:blipFill>
            <a:blip r:embed="rId14"/>
            <a:srcRect l="7616" t="53555" r="46947" b="2657"/>
            <a:stretch>
              <a:fillRect/>
            </a:stretch>
          </p:blipFill>
          <p:spPr bwMode="auto">
            <a:xfrm>
              <a:off x="712787" y="24864219"/>
              <a:ext cx="5638800" cy="2971800"/>
            </a:xfrm>
            <a:prstGeom prst="rect">
              <a:avLst/>
            </a:prstGeom>
            <a:noFill/>
          </p:spPr>
        </p:pic>
        <p:pic>
          <p:nvPicPr>
            <p:cNvPr id="99" name="Picture 19" descr="C:\Users\moshesamson\Documents\output_final.png"/>
            <p:cNvPicPr>
              <a:picLocks noChangeAspect="1" noChangeArrowheads="1"/>
            </p:cNvPicPr>
            <p:nvPr/>
          </p:nvPicPr>
          <p:blipFill>
            <a:blip r:embed="rId14"/>
            <a:srcRect l="54281" t="52432" r="2891" b="4341"/>
            <a:stretch>
              <a:fillRect/>
            </a:stretch>
          </p:blipFill>
          <p:spPr bwMode="auto">
            <a:xfrm>
              <a:off x="6389686" y="24864219"/>
              <a:ext cx="5619750" cy="2933700"/>
            </a:xfrm>
            <a:prstGeom prst="rect">
              <a:avLst/>
            </a:prstGeom>
            <a:noFill/>
          </p:spPr>
        </p:pic>
      </p:grpSp>
      <p:graphicFrame>
        <p:nvGraphicFramePr>
          <p:cNvPr id="101" name="Table 100"/>
          <p:cNvGraphicFramePr>
            <a:graphicFrameLocks noGrp="1"/>
          </p:cNvGraphicFramePr>
          <p:nvPr/>
        </p:nvGraphicFramePr>
        <p:xfrm>
          <a:off x="7894637" y="35722719"/>
          <a:ext cx="7696200" cy="62681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4451"/>
                <a:gridCol w="1813649"/>
                <a:gridCol w="1924050"/>
                <a:gridCol w="1924050"/>
              </a:tblGrid>
              <a:tr h="4165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5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solidFill>
                            <a:schemeClr val="bg1"/>
                          </a:solidFill>
                          <a:cs typeface="Arial" pitchFamily="34" charset="0"/>
                        </a:rPr>
                        <a:t>VOE</a:t>
                      </a:r>
                      <a:endParaRPr lang="en-US" sz="25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solidFill>
                            <a:schemeClr val="bg1"/>
                          </a:solidFill>
                          <a:cs typeface="Arial" pitchFamily="34" charset="0"/>
                        </a:rPr>
                        <a:t>VS</a:t>
                      </a:r>
                      <a:endParaRPr lang="en-US" sz="25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solidFill>
                            <a:schemeClr val="bg1"/>
                          </a:solidFill>
                          <a:cs typeface="Arial" pitchFamily="34" charset="0"/>
                        </a:rPr>
                        <a:t>AHD</a:t>
                      </a:r>
                      <a:endParaRPr lang="en-US" sz="25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</a:tr>
              <a:tr h="416560">
                <a:tc rowSpan="10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latin typeface="Calibri"/>
                          <a:ea typeface="Calibri"/>
                          <a:cs typeface="Arial"/>
                        </a:rPr>
                        <a:t>CASES</a:t>
                      </a:r>
                      <a:endParaRPr lang="en-US" sz="25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0.75579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0.89359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0.61523</a:t>
                      </a:r>
                    </a:p>
                  </a:txBody>
                  <a:tcPr marL="68580" marR="68580" marT="0" marB="0"/>
                </a:tc>
              </a:tr>
              <a:tr h="4165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0.90427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0.99365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0.13195</a:t>
                      </a:r>
                    </a:p>
                  </a:txBody>
                  <a:tcPr marL="68580" marR="68580" marT="0" marB="0"/>
                </a:tc>
              </a:tr>
              <a:tr h="4165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dirty="0">
                          <a:latin typeface="Calibri"/>
                          <a:ea typeface="Calibri"/>
                          <a:cs typeface="Arial"/>
                        </a:rPr>
                        <a:t>0.91288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0.96977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0.22423</a:t>
                      </a:r>
                    </a:p>
                  </a:txBody>
                  <a:tcPr marL="68580" marR="68580" marT="0" marB="0"/>
                </a:tc>
              </a:tr>
              <a:tr h="4165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0.86508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0.89655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dirty="0">
                          <a:latin typeface="Calibri"/>
                          <a:ea typeface="Calibri"/>
                          <a:cs typeface="Arial"/>
                        </a:rPr>
                        <a:t>0.3529</a:t>
                      </a:r>
                    </a:p>
                  </a:txBody>
                  <a:tcPr marL="68580" marR="68580" marT="0" marB="0"/>
                </a:tc>
              </a:tr>
              <a:tr h="4165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0.84497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0.88513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0.29112</a:t>
                      </a:r>
                    </a:p>
                  </a:txBody>
                  <a:tcPr marL="68580" marR="68580" marT="0" marB="0"/>
                </a:tc>
              </a:tr>
              <a:tr h="4165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0.83341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0.89295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0.38871</a:t>
                      </a:r>
                    </a:p>
                  </a:txBody>
                  <a:tcPr marL="68580" marR="68580" marT="0" marB="0"/>
                </a:tc>
              </a:tr>
              <a:tr h="4165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0.87731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0.90688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0.19493</a:t>
                      </a:r>
                    </a:p>
                  </a:txBody>
                  <a:tcPr marL="68580" marR="68580" marT="0" marB="0"/>
                </a:tc>
              </a:tr>
              <a:tr h="4165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0.83349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0.96431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0.32338</a:t>
                      </a:r>
                    </a:p>
                  </a:txBody>
                  <a:tcPr marL="68580" marR="68580" marT="0" marB="0"/>
                </a:tc>
              </a:tr>
              <a:tr h="4165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0.85409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0.88251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0.2295</a:t>
                      </a:r>
                    </a:p>
                  </a:txBody>
                  <a:tcPr marL="68580" marR="68580" marT="0" marB="0"/>
                </a:tc>
              </a:tr>
              <a:tr h="4165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0.81009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0.84031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>
                          <a:latin typeface="Calibri"/>
                          <a:ea typeface="Calibri"/>
                          <a:cs typeface="Arial"/>
                        </a:rPr>
                        <a:t>0.45791</a:t>
                      </a:r>
                    </a:p>
                  </a:txBody>
                  <a:tcPr marL="68580" marR="68580" marT="0" marB="0"/>
                </a:tc>
              </a:tr>
              <a:tr h="4165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>
                          <a:latin typeface="Calibri"/>
                          <a:ea typeface="Calibri"/>
                          <a:cs typeface="Arial"/>
                        </a:rPr>
                        <a:t>MEAN</a:t>
                      </a:r>
                      <a:endParaRPr lang="en-US" sz="250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Arial"/>
                        </a:rPr>
                        <a:t>0.8491</a:t>
                      </a:r>
                      <a:endParaRPr lang="en-US" sz="25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Arial"/>
                        </a:rPr>
                        <a:t>0.9126</a:t>
                      </a:r>
                      <a:endParaRPr lang="en-US" sz="25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Arial"/>
                        </a:rPr>
                        <a:t>0.3210</a:t>
                      </a:r>
                      <a:endParaRPr lang="en-US" sz="25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</a:tr>
              <a:tr h="4165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Arial"/>
                        </a:rPr>
                        <a:t>STD</a:t>
                      </a:r>
                      <a:endParaRPr lang="en-US" sz="2500">
                        <a:solidFill>
                          <a:schemeClr val="tx1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Arial"/>
                        </a:rPr>
                        <a:t>0.0459</a:t>
                      </a:r>
                      <a:endParaRPr lang="en-US" sz="2500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Arial"/>
                        </a:rPr>
                        <a:t>0.0477</a:t>
                      </a:r>
                      <a:endParaRPr lang="en-US" sz="2500">
                        <a:solidFill>
                          <a:schemeClr val="tx1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Arial"/>
                        </a:rPr>
                        <a:t>0.1419</a:t>
                      </a:r>
                      <a:endParaRPr lang="en-US" sz="2500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</a:tr>
              <a:tr h="833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latin typeface="Calibri"/>
                          <a:ea typeface="Calibri"/>
                          <a:cs typeface="Arial"/>
                        </a:rPr>
                        <a:t>MIN/MAX</a:t>
                      </a:r>
                      <a:endParaRPr lang="en-US" sz="25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latin typeface="Calibri"/>
                          <a:ea typeface="Calibri"/>
                          <a:cs typeface="Arial"/>
                        </a:rPr>
                        <a:t>0.75579</a:t>
                      </a:r>
                      <a:r>
                        <a:rPr lang="en-US" sz="2500" b="1" dirty="0" smtClean="0">
                          <a:latin typeface="Calibri"/>
                          <a:ea typeface="Calibri"/>
                          <a:cs typeface="Arial"/>
                        </a:rPr>
                        <a:t>/ 0.91288</a:t>
                      </a:r>
                      <a:endParaRPr lang="en-US" sz="25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latin typeface="Calibri"/>
                          <a:ea typeface="Calibri"/>
                          <a:cs typeface="Arial"/>
                        </a:rPr>
                        <a:t>0.84031</a:t>
                      </a:r>
                      <a:r>
                        <a:rPr lang="en-US" sz="2500" b="1" dirty="0" smtClean="0">
                          <a:latin typeface="Calibri"/>
                          <a:ea typeface="Calibri"/>
                          <a:cs typeface="Arial"/>
                        </a:rPr>
                        <a:t>/ 0.99365</a:t>
                      </a:r>
                      <a:endParaRPr lang="en-US" sz="25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500" b="1" dirty="0">
                          <a:latin typeface="Calibri"/>
                          <a:ea typeface="Calibri"/>
                          <a:cs typeface="Arial"/>
                        </a:rPr>
                        <a:t>0.13195</a:t>
                      </a:r>
                      <a:r>
                        <a:rPr lang="en-US" sz="2500" b="1" dirty="0" smtClean="0">
                          <a:latin typeface="Calibri"/>
                          <a:ea typeface="Calibri"/>
                          <a:cs typeface="Arial"/>
                        </a:rPr>
                        <a:t>/ 0.61523</a:t>
                      </a:r>
                      <a:endParaRPr lang="en-US" sz="2500" dirty="0"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pSp>
        <p:nvGrpSpPr>
          <p:cNvPr id="116" name="Group 115"/>
          <p:cNvGrpSpPr/>
          <p:nvPr/>
        </p:nvGrpSpPr>
        <p:grpSpPr>
          <a:xfrm>
            <a:off x="16962437" y="31912719"/>
            <a:ext cx="6172200" cy="4800600"/>
            <a:chOff x="16733837" y="31074519"/>
            <a:chExt cx="5715000" cy="4648200"/>
          </a:xfrm>
        </p:grpSpPr>
        <p:pic>
          <p:nvPicPr>
            <p:cNvPr id="1051" name="Picture 27" descr="C:\Users\moshesamson\Pictures\project_wide_validation\kidney\kidney.PNG"/>
            <p:cNvPicPr>
              <a:picLocks noChangeAspect="1" noChangeArrowheads="1"/>
            </p:cNvPicPr>
            <p:nvPr/>
          </p:nvPicPr>
          <p:blipFill>
            <a:blip r:embed="rId6"/>
            <a:srcRect l="23981" t="25937" r="30346" b="43815"/>
            <a:stretch>
              <a:fillRect/>
            </a:stretch>
          </p:blipFill>
          <p:spPr bwMode="auto">
            <a:xfrm>
              <a:off x="16733837" y="31074519"/>
              <a:ext cx="5715000" cy="4648200"/>
            </a:xfrm>
            <a:prstGeom prst="rect">
              <a:avLst/>
            </a:prstGeom>
            <a:noFill/>
          </p:spPr>
        </p:pic>
        <p:sp>
          <p:nvSpPr>
            <p:cNvPr id="108" name="Rectangle 107"/>
            <p:cNvSpPr/>
            <p:nvPr/>
          </p:nvSpPr>
          <p:spPr>
            <a:xfrm>
              <a:off x="16733837" y="35170269"/>
              <a:ext cx="30480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 smtClean="0">
                  <a:solidFill>
                    <a:srgbClr val="FFFF00"/>
                  </a:solidFill>
                  <a:cs typeface="Arial" pitchFamily="34" charset="0"/>
                </a:rPr>
                <a:t>Segmentation</a:t>
              </a: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23287037" y="31912719"/>
            <a:ext cx="6248400" cy="4780590"/>
            <a:chOff x="23439437" y="31303119"/>
            <a:chExt cx="6046604" cy="4780590"/>
          </a:xfrm>
        </p:grpSpPr>
        <p:pic>
          <p:nvPicPr>
            <p:cNvPr id="1044" name="Picture 20" descr="C:\Users\moshesamson\Pictures\project_wide_validation\kidney\kidney_mesh.PNG"/>
            <p:cNvPicPr>
              <a:picLocks noChangeAspect="1" noChangeArrowheads="1"/>
            </p:cNvPicPr>
            <p:nvPr/>
          </p:nvPicPr>
          <p:blipFill>
            <a:blip r:embed="rId15"/>
            <a:srcRect l="2222" t="1990" b="1663"/>
            <a:stretch>
              <a:fillRect/>
            </a:stretch>
          </p:blipFill>
          <p:spPr bwMode="auto">
            <a:xfrm>
              <a:off x="23439437" y="31303119"/>
              <a:ext cx="6046604" cy="4780590"/>
            </a:xfrm>
            <a:prstGeom prst="rect">
              <a:avLst/>
            </a:prstGeom>
            <a:noFill/>
          </p:spPr>
        </p:pic>
        <p:sp>
          <p:nvSpPr>
            <p:cNvPr id="109" name="Rectangle 108"/>
            <p:cNvSpPr/>
            <p:nvPr/>
          </p:nvSpPr>
          <p:spPr>
            <a:xfrm>
              <a:off x="23439437" y="35532219"/>
              <a:ext cx="30480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cs typeface="Arial" pitchFamily="34" charset="0"/>
                </a:rPr>
                <a:t>3D Mesh</a:t>
              </a:r>
            </a:p>
          </p:txBody>
        </p:sp>
      </p:grpSp>
      <p:grpSp>
        <p:nvGrpSpPr>
          <p:cNvPr id="133" name="Group 132"/>
          <p:cNvGrpSpPr/>
          <p:nvPr/>
        </p:nvGrpSpPr>
        <p:grpSpPr>
          <a:xfrm>
            <a:off x="16886237" y="25359519"/>
            <a:ext cx="6248400" cy="5715000"/>
            <a:chOff x="16886237" y="25359519"/>
            <a:chExt cx="6248400" cy="5715000"/>
          </a:xfrm>
        </p:grpSpPr>
        <p:pic>
          <p:nvPicPr>
            <p:cNvPr id="1045" name="Picture 21" descr="C:\Users\moshesamson\Pictures\project_wide_validation\pancreas\Capture.PNG"/>
            <p:cNvPicPr>
              <a:picLocks noChangeAspect="1" noChangeArrowheads="1"/>
            </p:cNvPicPr>
            <p:nvPr/>
          </p:nvPicPr>
          <p:blipFill>
            <a:blip r:embed="rId16"/>
            <a:srcRect l="30049" t="30474" r="26184" b="39587"/>
            <a:stretch>
              <a:fillRect/>
            </a:stretch>
          </p:blipFill>
          <p:spPr bwMode="auto">
            <a:xfrm>
              <a:off x="16886237" y="25359519"/>
              <a:ext cx="6248400" cy="5715000"/>
            </a:xfrm>
            <a:prstGeom prst="rect">
              <a:avLst/>
            </a:prstGeom>
            <a:noFill/>
          </p:spPr>
        </p:pic>
        <p:sp>
          <p:nvSpPr>
            <p:cNvPr id="110" name="Rectangle 109"/>
            <p:cNvSpPr/>
            <p:nvPr/>
          </p:nvSpPr>
          <p:spPr>
            <a:xfrm>
              <a:off x="16886237" y="30506933"/>
              <a:ext cx="3163747" cy="5375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 smtClean="0">
                  <a:solidFill>
                    <a:srgbClr val="FFFF00"/>
                  </a:solidFill>
                  <a:cs typeface="Arial" pitchFamily="34" charset="0"/>
                </a:rPr>
                <a:t>Segmentation</a:t>
              </a: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16946752" y="13853319"/>
            <a:ext cx="6206935" cy="4267199"/>
            <a:chOff x="16699102" y="14234319"/>
            <a:chExt cx="6206935" cy="4267199"/>
          </a:xfrm>
        </p:grpSpPr>
        <p:pic>
          <p:nvPicPr>
            <p:cNvPr id="1047" name="Picture 23" descr="C:\Users\moshesamson\Pictures\project_wide_validation\aurtha\Capture2.PNG"/>
            <p:cNvPicPr>
              <a:picLocks noChangeAspect="1" noChangeArrowheads="1"/>
            </p:cNvPicPr>
            <p:nvPr/>
          </p:nvPicPr>
          <p:blipFill>
            <a:blip r:embed="rId17"/>
            <a:srcRect l="20433" t="22576" r="20317" b="27010"/>
            <a:stretch>
              <a:fillRect/>
            </a:stretch>
          </p:blipFill>
          <p:spPr bwMode="auto">
            <a:xfrm>
              <a:off x="16699102" y="14234319"/>
              <a:ext cx="6206935" cy="4267199"/>
            </a:xfrm>
            <a:prstGeom prst="rect">
              <a:avLst/>
            </a:prstGeom>
            <a:noFill/>
          </p:spPr>
        </p:pic>
        <p:sp>
          <p:nvSpPr>
            <p:cNvPr id="113" name="Rectangle 112"/>
            <p:cNvSpPr/>
            <p:nvPr/>
          </p:nvSpPr>
          <p:spPr>
            <a:xfrm>
              <a:off x="16733837" y="17968119"/>
              <a:ext cx="30480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 smtClean="0">
                  <a:solidFill>
                    <a:srgbClr val="FFFF00"/>
                  </a:solidFill>
                  <a:cs typeface="Arial" pitchFamily="34" charset="0"/>
                </a:rPr>
                <a:t>Segmentation</a:t>
              </a: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16940759" y="18806319"/>
            <a:ext cx="6193878" cy="5791200"/>
            <a:chOff x="16733837" y="18806319"/>
            <a:chExt cx="5731497" cy="5791200"/>
          </a:xfrm>
        </p:grpSpPr>
        <p:pic>
          <p:nvPicPr>
            <p:cNvPr id="1052" name="Picture 28" descr="C:\Users\moshesamson\Pictures\project_wide_validation\liver\Capture5.PNG"/>
            <p:cNvPicPr>
              <a:picLocks noChangeAspect="1" noChangeArrowheads="1"/>
            </p:cNvPicPr>
            <p:nvPr/>
          </p:nvPicPr>
          <p:blipFill>
            <a:blip r:embed="rId18"/>
            <a:srcRect l="20586" t="23136" r="20162" b="22528"/>
            <a:stretch>
              <a:fillRect/>
            </a:stretch>
          </p:blipFill>
          <p:spPr bwMode="auto">
            <a:xfrm>
              <a:off x="16733837" y="18806319"/>
              <a:ext cx="5731497" cy="5791200"/>
            </a:xfrm>
            <a:prstGeom prst="rect">
              <a:avLst/>
            </a:prstGeom>
            <a:noFill/>
          </p:spPr>
        </p:pic>
        <p:sp>
          <p:nvSpPr>
            <p:cNvPr id="118" name="Rectangle 117"/>
            <p:cNvSpPr/>
            <p:nvPr/>
          </p:nvSpPr>
          <p:spPr>
            <a:xfrm>
              <a:off x="16733837" y="24055249"/>
              <a:ext cx="30480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 smtClean="0">
                  <a:solidFill>
                    <a:srgbClr val="FFFF00"/>
                  </a:solidFill>
                  <a:cs typeface="Arial" pitchFamily="34" charset="0"/>
                </a:rPr>
                <a:t>Segmentation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23287037" y="25359519"/>
            <a:ext cx="6248400" cy="5715000"/>
            <a:chOff x="23439437" y="24673719"/>
            <a:chExt cx="5806440" cy="5715000"/>
          </a:xfrm>
        </p:grpSpPr>
        <p:pic>
          <p:nvPicPr>
            <p:cNvPr id="1050" name="Picture 26" descr="C:\Users\moshesamson\Pictures\project_wide_validation\pancreas\mesh2.PNG"/>
            <p:cNvPicPr>
              <a:picLocks noChangeAspect="1" noChangeArrowheads="1"/>
            </p:cNvPicPr>
            <p:nvPr/>
          </p:nvPicPr>
          <p:blipFill>
            <a:blip r:embed="rId19"/>
            <a:srcRect l="11158" t="16554" r="9478" b="13427"/>
            <a:stretch>
              <a:fillRect/>
            </a:stretch>
          </p:blipFill>
          <p:spPr bwMode="auto">
            <a:xfrm>
              <a:off x="23439437" y="24673719"/>
              <a:ext cx="5806440" cy="5715000"/>
            </a:xfrm>
            <a:prstGeom prst="rect">
              <a:avLst/>
            </a:prstGeom>
            <a:noFill/>
          </p:spPr>
        </p:pic>
        <p:sp>
          <p:nvSpPr>
            <p:cNvPr id="121" name="Rectangle 120"/>
            <p:cNvSpPr/>
            <p:nvPr/>
          </p:nvSpPr>
          <p:spPr>
            <a:xfrm>
              <a:off x="23439437" y="29836269"/>
              <a:ext cx="30480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cs typeface="Arial" pitchFamily="34" charset="0"/>
                </a:rPr>
                <a:t>3D Mesh</a:t>
              </a: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23265359" y="18775839"/>
            <a:ext cx="6270078" cy="5821680"/>
            <a:chOff x="23058437" y="18699639"/>
            <a:chExt cx="6193878" cy="5821680"/>
          </a:xfrm>
        </p:grpSpPr>
        <p:pic>
          <p:nvPicPr>
            <p:cNvPr id="1046" name="Picture 22" descr="C:\Users\moshesamson\Pictures\project_wide_validation\liver\mesh2.PNG"/>
            <p:cNvPicPr>
              <a:picLocks noChangeAspect="1" noChangeArrowheads="1"/>
            </p:cNvPicPr>
            <p:nvPr/>
          </p:nvPicPr>
          <p:blipFill>
            <a:blip r:embed="rId20"/>
            <a:srcRect l="11313" t="15014" r="13696" b="20008"/>
            <a:stretch>
              <a:fillRect/>
            </a:stretch>
          </p:blipFill>
          <p:spPr bwMode="auto">
            <a:xfrm>
              <a:off x="23058437" y="18699639"/>
              <a:ext cx="6193878" cy="5821680"/>
            </a:xfrm>
            <a:prstGeom prst="rect">
              <a:avLst/>
            </a:prstGeom>
            <a:noFill/>
          </p:spPr>
        </p:pic>
        <p:sp>
          <p:nvSpPr>
            <p:cNvPr id="122" name="Rectangle 121"/>
            <p:cNvSpPr/>
            <p:nvPr/>
          </p:nvSpPr>
          <p:spPr>
            <a:xfrm>
              <a:off x="23058437" y="23968869"/>
              <a:ext cx="30480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cs typeface="Arial" pitchFamily="34" charset="0"/>
                </a:rPr>
                <a:t>3D Mesh</a:t>
              </a: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17133887" y="13243719"/>
            <a:ext cx="12401550" cy="4876800"/>
            <a:chOff x="16886237" y="13624719"/>
            <a:chExt cx="12401550" cy="4876800"/>
          </a:xfrm>
        </p:grpSpPr>
        <p:pic>
          <p:nvPicPr>
            <p:cNvPr id="1049" name="Picture 25" descr="C:\Users\moshesamson\Pictures\project_wide_validation\aurtha\mesh4.PNG"/>
            <p:cNvPicPr>
              <a:picLocks noChangeAspect="1" noChangeArrowheads="1"/>
            </p:cNvPicPr>
            <p:nvPr/>
          </p:nvPicPr>
          <p:blipFill>
            <a:blip r:embed="rId21"/>
            <a:srcRect l="2409" t="26917" r="5104" b="29951"/>
            <a:stretch>
              <a:fillRect/>
            </a:stretch>
          </p:blipFill>
          <p:spPr bwMode="auto">
            <a:xfrm>
              <a:off x="23058437" y="14234319"/>
              <a:ext cx="6229350" cy="4267200"/>
            </a:xfrm>
            <a:prstGeom prst="rect">
              <a:avLst/>
            </a:prstGeom>
            <a:noFill/>
          </p:spPr>
        </p:pic>
        <p:sp>
          <p:nvSpPr>
            <p:cNvPr id="123" name="Rectangle 122"/>
            <p:cNvSpPr/>
            <p:nvPr/>
          </p:nvSpPr>
          <p:spPr>
            <a:xfrm>
              <a:off x="23058437" y="17949069"/>
              <a:ext cx="30480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cs typeface="Arial" pitchFamily="34" charset="0"/>
                </a:rPr>
                <a:t>3D Mesh</a:t>
              </a: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16886237" y="13624719"/>
              <a:ext cx="30480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Arial" pitchFamily="34" charset="0"/>
                <a:buChar char="•"/>
              </a:pPr>
              <a:r>
                <a:rPr lang="en-US" sz="3600" b="1" i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pitchFamily="34" charset="0"/>
                </a:rPr>
                <a:t>Trachea</a:t>
              </a:r>
            </a:p>
          </p:txBody>
        </p:sp>
      </p:grpSp>
      <p:sp>
        <p:nvSpPr>
          <p:cNvPr id="129" name="Rectangle 128"/>
          <p:cNvSpPr/>
          <p:nvPr/>
        </p:nvSpPr>
        <p:spPr>
          <a:xfrm>
            <a:off x="17038637" y="18196719"/>
            <a:ext cx="304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Liver</a:t>
            </a:r>
            <a:endParaRPr lang="en-US" sz="3600" b="1" i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17191037" y="24713188"/>
            <a:ext cx="304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Pancreas</a:t>
            </a:r>
            <a:endParaRPr lang="en-US" sz="3600" b="1" i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17267237" y="31226919"/>
            <a:ext cx="304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6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Kidney</a:t>
            </a:r>
            <a:endParaRPr lang="en-US" sz="3600" b="1" i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10371137" y="23187819"/>
            <a:ext cx="685800" cy="537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cs typeface="Arial" pitchFamily="34" charset="0"/>
              </a:rPr>
              <a:t>(1)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14752637" y="23225919"/>
            <a:ext cx="685800" cy="537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cs typeface="Arial" pitchFamily="34" charset="0"/>
              </a:rPr>
              <a:t>(2)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10333037" y="27797919"/>
            <a:ext cx="60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cs typeface="Arial" pitchFamily="34" charset="0"/>
              </a:rPr>
              <a:t>(3)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11018837" y="27797919"/>
            <a:ext cx="60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cs typeface="Arial" pitchFamily="34" charset="0"/>
              </a:rPr>
              <a:t>(3)</a:t>
            </a:r>
          </a:p>
        </p:txBody>
      </p:sp>
      <p:cxnSp>
        <p:nvCxnSpPr>
          <p:cNvPr id="141" name="Straight Arrow Connector 140"/>
          <p:cNvCxnSpPr/>
          <p:nvPr/>
        </p:nvCxnSpPr>
        <p:spPr>
          <a:xfrm>
            <a:off x="10180637" y="26121519"/>
            <a:ext cx="1447800" cy="1588"/>
          </a:xfrm>
          <a:prstGeom prst="straightConnector1">
            <a:avLst/>
          </a:prstGeom>
          <a:ln w="5715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10409237" y="30464919"/>
            <a:ext cx="60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cs typeface="Arial" pitchFamily="34" charset="0"/>
              </a:rPr>
              <a:t>(4)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11018837" y="30464919"/>
            <a:ext cx="60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cs typeface="Arial" pitchFamily="34" charset="0"/>
              </a:rPr>
              <a:t>(4)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11018837" y="31074519"/>
            <a:ext cx="60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cs typeface="Arial" pitchFamily="34" charset="0"/>
              </a:rPr>
              <a:t>(4)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10409237" y="31084699"/>
            <a:ext cx="609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cs typeface="Arial" pitchFamily="34" charset="0"/>
              </a:rPr>
              <a:t>(4)</a:t>
            </a:r>
          </a:p>
        </p:txBody>
      </p:sp>
      <p:pic>
        <p:nvPicPr>
          <p:cNvPr id="1053" name="Picture 29"/>
          <p:cNvPicPr>
            <a:picLocks noChangeAspect="1" noChangeArrowheads="1"/>
          </p:cNvPicPr>
          <p:nvPr/>
        </p:nvPicPr>
        <p:blipFill>
          <a:blip r:embed="rId22"/>
          <a:srcRect/>
          <a:stretch>
            <a:fillRect/>
          </a:stretch>
        </p:blipFill>
        <p:spPr bwMode="auto">
          <a:xfrm>
            <a:off x="24430037" y="6842919"/>
            <a:ext cx="3609975" cy="414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9" name="Oval 148"/>
          <p:cNvSpPr/>
          <p:nvPr/>
        </p:nvSpPr>
        <p:spPr>
          <a:xfrm>
            <a:off x="25344437" y="9662319"/>
            <a:ext cx="1600200" cy="1524000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70404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375</Words>
  <Application>Microsoft Office PowerPoint</Application>
  <PresentationFormat>Custom</PresentationFormat>
  <Paragraphs>114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to create a scientific poster</dc:title>
  <dc:subject>Free Research Poster</dc:subject>
  <dc:creator>Graphicsland/MakeSigns.com</dc:creator>
  <cp:keywords>scientific, research, template, custom, poster, presentation, symposium, printing, powerpoint, create, design, example, sample, download</cp:keywords>
  <dc:description>Download our scientific poster templates at no cost to you and get one step closer to making a great research poster.</dc:description>
  <cp:lastModifiedBy>moshesamson</cp:lastModifiedBy>
  <cp:revision>70</cp:revision>
  <cp:lastPrinted>2012-07-31T19:59:21Z</cp:lastPrinted>
  <dcterms:created xsi:type="dcterms:W3CDTF">2012-07-31T16:06:49Z</dcterms:created>
  <dcterms:modified xsi:type="dcterms:W3CDTF">2015-04-27T14:53:15Z</dcterms:modified>
  <cp:category>research posters template</cp:category>
</cp:coreProperties>
</file>

<file path=docProps/thumbnail.jpeg>
</file>